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8" r:id="rId6"/>
    <p:sldId id="269" r:id="rId7"/>
    <p:sldId id="270" r:id="rId8"/>
    <p:sldId id="271" r:id="rId9"/>
    <p:sldId id="272" r:id="rId10"/>
    <p:sldId id="274" r:id="rId11"/>
    <p:sldId id="273" r:id="rId12"/>
    <p:sldId id="2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B5EC3A-C9A2-43B3-81D2-947C24A11F1A}" v="3" dt="2020-05-03T12:20:12.906"/>
    <p1510:client id="{A48F7787-C083-4FF2-A101-5D4D691EBB7F}" v="43" dt="2020-05-03T18:14:35.7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D50AD-FF89-4900-9F7B-053479DD6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8AAFD2-0B74-4F30-BC0C-785730B94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2FBAD-4830-4DDB-BFFE-8B0DA2C5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EF1C6-FA69-40DA-9EC1-30177E65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4FB824-2C1F-454C-9DF2-BFA4F8B0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22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5AAF8-2F38-4A08-ADF9-F43BCC457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47D87-B622-470A-A396-C81B03974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882CB-33FB-468C-83C7-DC0AD754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32AE5-BFFE-46BE-991F-2E7487135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93726B-87C9-4117-BCB6-B5A0B16E8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34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064F4-EA08-4691-93FA-A700EBA272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85BE35-9FF2-4939-BD9F-FFDE00A3B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C7E97-D8BE-43F3-A956-DEF359904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8B673-FB8E-45EE-AFDE-F552AFE7F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DE849-8750-4011-8B5B-C7466EF77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858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FFB2-9164-4718-A4B4-8A3381C2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740EA-14A2-477D-973D-1F3EA9519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C1EEF-5809-4849-B7EF-491FDBDB1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0FE38-0348-4356-A9A6-466358A5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4A2B8-8445-466B-8E6D-2B3A6E382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76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F37D-8203-4C73-B47A-A297230F4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6DB1D-9C3B-4AB1-90C4-DF4519FBA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1BA6C-89EB-4796-B4A1-2F6F7003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72036-B902-4F05-B189-E0DFE1813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F5B2D-6C85-49BF-B7BA-F6AA2A47E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691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C4901-AF34-4CCE-A5B8-6D3F4508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D0E9C-D886-46DD-B60E-6EC16B0F43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298C9-FC77-48EC-802F-7F1B167771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9E16DD-2766-43A2-9092-5EF7FCF2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1A3E0-F052-4F8C-B6A3-FDBDEB93A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6BF04-9984-432F-B221-7C9D2E7B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5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A1BBD-732E-421D-A4E6-5C182D5C7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D026D-0B33-475E-A11F-B582FB277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61F017-020C-45DE-AFB4-C1C4EBCCA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8C3D3-FDA9-4357-8748-9D09F110D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C29D3A-7084-4C74-8CF3-12BDE8A905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A99968-198D-433B-B3A2-DD4B6140A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A197C-6B3F-4F38-994C-177FB24C0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D7198F-1532-42FE-A00A-227E3857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538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ED8AE-12E7-4400-BFA1-69C304D16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7AAC9D-AFAA-425C-9115-B7731EE77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24992-1CE3-4F6E-80D7-EE2711D49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3E128D-AB21-45AA-BE1D-A652335AE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378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DAAE68-ADFB-4D08-BACF-C0A79F525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D29A3-DBB4-4BB7-9243-87ACBDD5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FAB0B-7C01-4837-9556-2882DF4EF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4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12A7B-ACE2-4636-B93E-8B5E1B74B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FC5D-7233-44C1-992D-5234D20BC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BA0AC2-DA21-47B5-85FF-C01B115B2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BF95-3608-4724-906B-C2A77B667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13A18-B8F4-4D6C-801B-3509EE758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99CF9-3DAC-4932-A48D-315B85466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88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759FF-163A-4277-8B7E-9F3A1DA69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730241-CD5E-48DC-9B1B-A98EB8B1C9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AEACBB-609A-4F71-9BB9-85C74B64B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F65558-00AF-4C57-B8E9-79AA3890B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965D8A-1EB5-406A-B259-3EBD385AC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950B0A-1241-43AD-A0E4-ED62348D0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78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C2CA6F-EA76-4E7C-813F-3182BA95C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701F3-1EFC-4172-86AC-A6050D905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24117-95F0-40A2-B9B5-F2EFF17DA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8B406-0AB3-4F93-A509-2211EBA755FD}" type="datetimeFigureOut">
              <a:rPr lang="en-GB" smtClean="0"/>
              <a:t>28/05/2020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EE641-507E-4BFE-A96B-4470F9FBA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0FE0A-DC2A-44F4-8350-1B3FFB198E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2F1A-6A64-4051-A55F-5AACAA1214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77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sfreshspring.co.uk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ssfreshspring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D3C3B-0383-452E-981A-66FA3F0B3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44692"/>
            <a:ext cx="9144000" cy="1249362"/>
          </a:xfrm>
        </p:spPr>
        <p:txBody>
          <a:bodyPr>
            <a:noAutofit/>
          </a:bodyPr>
          <a:lstStyle/>
          <a:p>
            <a:r>
              <a:rPr lang="en-GB" sz="4800" b="1" u="sng" dirty="0">
                <a:solidFill>
                  <a:srgbClr val="0070C0"/>
                </a:solidFill>
              </a:rPr>
              <a:t>LO: To carry out an investigation to answer a scientific 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E01520-9B0F-4250-BC28-013863F22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2881313"/>
            <a:ext cx="9906000" cy="320992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u="sng" dirty="0"/>
              <a:t>Success Criteria</a:t>
            </a:r>
            <a:endParaRPr lang="en-GB" sz="3000" dirty="0"/>
          </a:p>
          <a:p>
            <a:pPr algn="l">
              <a:lnSpc>
                <a:spcPct val="150000"/>
              </a:lnSpc>
            </a:pPr>
            <a:r>
              <a:rPr lang="en-US" sz="3000" dirty="0"/>
              <a:t>I can </a:t>
            </a:r>
            <a:r>
              <a:rPr lang="en-GB" sz="3000" dirty="0"/>
              <a:t>plan my investigation.</a:t>
            </a:r>
          </a:p>
          <a:p>
            <a:pPr algn="l">
              <a:lnSpc>
                <a:spcPct val="150000"/>
              </a:lnSpc>
            </a:pPr>
            <a:r>
              <a:rPr lang="en-GB" sz="3000" dirty="0"/>
              <a:t>I can consider the variables in my investigation.</a:t>
            </a:r>
          </a:p>
          <a:p>
            <a:pPr algn="l">
              <a:lnSpc>
                <a:spcPct val="150000"/>
              </a:lnSpc>
            </a:pPr>
            <a:r>
              <a:rPr lang="en-GB" sz="3000" dirty="0"/>
              <a:t>I can record my observations</a:t>
            </a:r>
          </a:p>
          <a:p>
            <a:pPr algn="l">
              <a:lnSpc>
                <a:spcPct val="150000"/>
              </a:lnSpc>
            </a:pPr>
            <a:r>
              <a:rPr lang="en-GB" sz="3000" dirty="0"/>
              <a:t>I can conclude my investigation.</a:t>
            </a:r>
          </a:p>
          <a:p>
            <a:endParaRPr lang="en-GB" dirty="0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5EF1639F-9E2D-4D7C-B6AF-B12B1031B0DF}"/>
              </a:ext>
            </a:extLst>
          </p:cNvPr>
          <p:cNvSpPr/>
          <p:nvPr/>
        </p:nvSpPr>
        <p:spPr>
          <a:xfrm>
            <a:off x="714371" y="3429000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28BE99D0-3FDB-4506-B90B-19F12B867404}"/>
              </a:ext>
            </a:extLst>
          </p:cNvPr>
          <p:cNvSpPr/>
          <p:nvPr/>
        </p:nvSpPr>
        <p:spPr>
          <a:xfrm>
            <a:off x="714371" y="4067175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56047D79-1D06-4A74-8420-1BEE372B08BE}"/>
              </a:ext>
            </a:extLst>
          </p:cNvPr>
          <p:cNvSpPr/>
          <p:nvPr/>
        </p:nvSpPr>
        <p:spPr>
          <a:xfrm>
            <a:off x="700496" y="4788947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Star: 5 Points 7">
            <a:extLst>
              <a:ext uri="{FF2B5EF4-FFF2-40B4-BE49-F238E27FC236}">
                <a16:creationId xmlns:a16="http://schemas.microsoft.com/office/drawing/2014/main" id="{3083798F-18E8-4293-AF22-DA20F46DBA97}"/>
              </a:ext>
            </a:extLst>
          </p:cNvPr>
          <p:cNvSpPr/>
          <p:nvPr/>
        </p:nvSpPr>
        <p:spPr>
          <a:xfrm>
            <a:off x="700495" y="5497409"/>
            <a:ext cx="466725" cy="4191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6" descr="Elbe, Container Ship, Navigation">
            <a:extLst>
              <a:ext uri="{FF2B5EF4-FFF2-40B4-BE49-F238E27FC236}">
                <a16:creationId xmlns:a16="http://schemas.microsoft.com/office/drawing/2014/main" id="{8B937E7B-28C0-4525-A71C-5946FCD738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5627" y="4788947"/>
            <a:ext cx="2770286" cy="200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7531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A vintage photo of a large ship in the water&#10;&#10;Description automatically generated">
            <a:extLst>
              <a:ext uri="{FF2B5EF4-FFF2-40B4-BE49-F238E27FC236}">
                <a16:creationId xmlns:a16="http://schemas.microsoft.com/office/drawing/2014/main" id="{5B75C3F3-0A09-45A6-938A-431CDA87F2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607" y="4768584"/>
            <a:ext cx="4729369" cy="1634414"/>
          </a:xfrm>
          <a:prstGeom prst="rect">
            <a:avLst/>
          </a:prstGeom>
        </p:spPr>
      </p:pic>
      <p:sp>
        <p:nvSpPr>
          <p:cNvPr id="6" name="Content Placeholder 2">
            <a:hlinkClick r:id="rId3"/>
            <a:extLst>
              <a:ext uri="{FF2B5EF4-FFF2-40B4-BE49-F238E27FC236}">
                <a16:creationId xmlns:a16="http://schemas.microsoft.com/office/drawing/2014/main" id="{3FF85F7A-E9CC-4B7E-BDA5-F4C5C9BF8342}"/>
              </a:ext>
            </a:extLst>
          </p:cNvPr>
          <p:cNvSpPr txBox="1">
            <a:spLocks/>
          </p:cNvSpPr>
          <p:nvPr/>
        </p:nvSpPr>
        <p:spPr>
          <a:xfrm>
            <a:off x="1843218" y="1113183"/>
            <a:ext cx="9062079" cy="1400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</a:rPr>
              <a:t>What materials are ships made from?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</a:rPr>
              <a:t>How heavy do you think ships are?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9" name="Content Placeholder 2">
            <a:hlinkClick r:id="rId3"/>
            <a:extLst>
              <a:ext uri="{FF2B5EF4-FFF2-40B4-BE49-F238E27FC236}">
                <a16:creationId xmlns:a16="http://schemas.microsoft.com/office/drawing/2014/main" id="{ACAB29EA-3580-42A3-B9B2-30E69BFA3FC2}"/>
              </a:ext>
            </a:extLst>
          </p:cNvPr>
          <p:cNvSpPr txBox="1">
            <a:spLocks/>
          </p:cNvSpPr>
          <p:nvPr/>
        </p:nvSpPr>
        <p:spPr>
          <a:xfrm>
            <a:off x="855930" y="5473266"/>
            <a:ext cx="5995444" cy="95708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/>
              <a:t>Ships can weigh more than 100,000 tons!</a:t>
            </a:r>
          </a:p>
        </p:txBody>
      </p:sp>
      <p:pic>
        <p:nvPicPr>
          <p:cNvPr id="1026" name="Picture 2" descr="Cruise, Ship, Cruiser, Cruise Ship">
            <a:extLst>
              <a:ext uri="{FF2B5EF4-FFF2-40B4-BE49-F238E27FC236}">
                <a16:creationId xmlns:a16="http://schemas.microsoft.com/office/drawing/2014/main" id="{40F41790-60C5-4111-91CE-9502FC765B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88" y="2513635"/>
            <a:ext cx="3924714" cy="261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oat, Yacht, Port, Luxury, Vacations">
            <a:extLst>
              <a:ext uri="{FF2B5EF4-FFF2-40B4-BE49-F238E27FC236}">
                <a16:creationId xmlns:a16="http://schemas.microsoft.com/office/drawing/2014/main" id="{1A266375-A928-4391-A508-0C8C6D5859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7153" y="2647958"/>
            <a:ext cx="3420159" cy="228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lbe, Container Ship, Navigation">
            <a:extLst>
              <a:ext uri="{FF2B5EF4-FFF2-40B4-BE49-F238E27FC236}">
                <a16:creationId xmlns:a16="http://schemas.microsoft.com/office/drawing/2014/main" id="{FDD995F7-D876-4EAB-B1F0-3ECE44A5C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912" y="2513635"/>
            <a:ext cx="3478358" cy="25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005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hlinkClick r:id="rId2"/>
            <a:extLst>
              <a:ext uri="{FF2B5EF4-FFF2-40B4-BE49-F238E27FC236}">
                <a16:creationId xmlns:a16="http://schemas.microsoft.com/office/drawing/2014/main" id="{3FF85F7A-E9CC-4B7E-BDA5-F4C5C9BF8342}"/>
              </a:ext>
            </a:extLst>
          </p:cNvPr>
          <p:cNvSpPr txBox="1">
            <a:spLocks/>
          </p:cNvSpPr>
          <p:nvPr/>
        </p:nvSpPr>
        <p:spPr>
          <a:xfrm>
            <a:off x="1960905" y="991353"/>
            <a:ext cx="9062079" cy="1519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/>
              <a:t>Lots of ships are made from steel.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200" dirty="0">
                <a:solidFill>
                  <a:srgbClr val="FF0000"/>
                </a:solidFill>
              </a:rPr>
              <a:t>What is steel? How heavy is steel?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1102412" y="5358937"/>
            <a:ext cx="10779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0000"/>
                </a:solidFill>
              </a:rPr>
              <a:t>If steel is a fairly heavy material and ships are often filled with heavy things too, why don’t ships sink? </a:t>
            </a:r>
            <a:endParaRPr lang="en-GB" sz="4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Metal Rods, Metal, Metal Tubes, Iron">
            <a:extLst>
              <a:ext uri="{FF2B5EF4-FFF2-40B4-BE49-F238E27FC236}">
                <a16:creationId xmlns:a16="http://schemas.microsoft.com/office/drawing/2014/main" id="{F03FD63A-B684-4D85-BD5E-B03B9D3006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50" y="2443790"/>
            <a:ext cx="3185908" cy="2391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ohenzollern Bridge, Bridge, Cologne">
            <a:extLst>
              <a:ext uri="{FF2B5EF4-FFF2-40B4-BE49-F238E27FC236}">
                <a16:creationId xmlns:a16="http://schemas.microsoft.com/office/drawing/2014/main" id="{407A9D2C-6270-4E1F-A270-E14CCCC7C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994" y="2330093"/>
            <a:ext cx="3807101" cy="253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Elbe, Container Ship, Navigation">
            <a:extLst>
              <a:ext uri="{FF2B5EF4-FFF2-40B4-BE49-F238E27FC236}">
                <a16:creationId xmlns:a16="http://schemas.microsoft.com/office/drawing/2014/main" id="{CE16CFBC-DEEC-48F3-957F-52315B87D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118" y="2313756"/>
            <a:ext cx="3478358" cy="2516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04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1943276" y="1763982"/>
            <a:ext cx="8497262" cy="160043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/>
              <a:t>Investigation question:</a:t>
            </a:r>
          </a:p>
          <a:p>
            <a:pPr algn="ctr"/>
            <a:r>
              <a:rPr lang="en-GB" sz="5400" b="1" dirty="0">
                <a:solidFill>
                  <a:srgbClr val="FF0000"/>
                </a:solidFill>
              </a:rPr>
              <a:t>How do ships float?</a:t>
            </a:r>
          </a:p>
        </p:txBody>
      </p:sp>
      <p:pic>
        <p:nvPicPr>
          <p:cNvPr id="5" name="Picture 6" descr="Elbe, Container Ship, Navigation">
            <a:extLst>
              <a:ext uri="{FF2B5EF4-FFF2-40B4-BE49-F238E27FC236}">
                <a16:creationId xmlns:a16="http://schemas.microsoft.com/office/drawing/2014/main" id="{2D0A0DE6-6653-4914-B816-751517591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922" y="4281517"/>
            <a:ext cx="3285739" cy="237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1414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44174" y="1049511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How do ships float?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89FFA8-9FD5-48F6-B828-C894D382B88B}"/>
              </a:ext>
            </a:extLst>
          </p:cNvPr>
          <p:cNvSpPr txBox="1"/>
          <p:nvPr/>
        </p:nvSpPr>
        <p:spPr>
          <a:xfrm>
            <a:off x="758196" y="2479977"/>
            <a:ext cx="109242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Here is the equipment we will be using in our investigation…. 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1D05B2-D093-46FD-AAA7-E08DC735F0E8}"/>
              </a:ext>
            </a:extLst>
          </p:cNvPr>
          <p:cNvSpPr txBox="1"/>
          <p:nvPr/>
        </p:nvSpPr>
        <p:spPr>
          <a:xfrm>
            <a:off x="767997" y="6023685"/>
            <a:ext cx="1092428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How do you think we will set up our investigation?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1030" name="Picture 6" descr="Drops Of Water, Water, Liquid, Fresh">
            <a:extLst>
              <a:ext uri="{FF2B5EF4-FFF2-40B4-BE49-F238E27FC236}">
                <a16:creationId xmlns:a16="http://schemas.microsoft.com/office/drawing/2014/main" id="{C52E12C7-A26F-447D-9317-4925D28FE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507" y="3363463"/>
            <a:ext cx="2544675" cy="16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Bowl, Dish, Soup, Fruit, White, Empty">
            <a:extLst>
              <a:ext uri="{FF2B5EF4-FFF2-40B4-BE49-F238E27FC236}">
                <a16:creationId xmlns:a16="http://schemas.microsoft.com/office/drawing/2014/main" id="{3290441E-AF27-431A-BC6B-740F4435D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09" y="4150387"/>
            <a:ext cx="1515668" cy="138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ontainer, Empty, Bowl, Facility">
            <a:extLst>
              <a:ext uri="{FF2B5EF4-FFF2-40B4-BE49-F238E27FC236}">
                <a16:creationId xmlns:a16="http://schemas.microsoft.com/office/drawing/2014/main" id="{DB1389E9-FC4D-43ED-AC14-DDFC739EE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495" y="3320503"/>
            <a:ext cx="3029983" cy="268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ron, Weight, Heavy, Kilogram, Kilo">
            <a:extLst>
              <a:ext uri="{FF2B5EF4-FFF2-40B4-BE49-F238E27FC236}">
                <a16:creationId xmlns:a16="http://schemas.microsoft.com/office/drawing/2014/main" id="{257272ED-D191-4416-8E03-85190DAC3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13" y="3693410"/>
            <a:ext cx="1009283" cy="67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Iron, Weight, Heavy, Kilogram, Kilo">
            <a:extLst>
              <a:ext uri="{FF2B5EF4-FFF2-40B4-BE49-F238E27FC236}">
                <a16:creationId xmlns:a16="http://schemas.microsoft.com/office/drawing/2014/main" id="{2545B7A4-5FAA-405C-8AC6-4DB70442D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264" y="4497377"/>
            <a:ext cx="1009283" cy="67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Iron, Weight, Heavy, Kilogram, Kilo">
            <a:extLst>
              <a:ext uri="{FF2B5EF4-FFF2-40B4-BE49-F238E27FC236}">
                <a16:creationId xmlns:a16="http://schemas.microsoft.com/office/drawing/2014/main" id="{09A44F9F-0E6A-4C19-A590-011341282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934" y="3849624"/>
            <a:ext cx="1009283" cy="67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97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84722" y="1066907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How do ships float?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89FFA8-9FD5-48F6-B828-C894D382B88B}"/>
              </a:ext>
            </a:extLst>
          </p:cNvPr>
          <p:cNvSpPr txBox="1"/>
          <p:nvPr/>
        </p:nvSpPr>
        <p:spPr>
          <a:xfrm>
            <a:off x="512538" y="2430887"/>
            <a:ext cx="5806376" cy="415498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/>
              <a:t>Method:</a:t>
            </a:r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4000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8EBCAC-E235-48CD-9C22-3BD643C4A133}"/>
              </a:ext>
            </a:extLst>
          </p:cNvPr>
          <p:cNvSpPr txBox="1"/>
          <p:nvPr/>
        </p:nvSpPr>
        <p:spPr>
          <a:xfrm>
            <a:off x="6533101" y="2419461"/>
            <a:ext cx="5363570" cy="42165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/>
              <a:t>Variables:</a:t>
            </a:r>
            <a:endParaRPr lang="en-GB" sz="2400" dirty="0"/>
          </a:p>
          <a:p>
            <a:r>
              <a:rPr lang="en-GB" sz="2400" dirty="0"/>
              <a:t>The variables that will stay the same are…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The </a:t>
            </a:r>
            <a:r>
              <a:rPr lang="en-GB" sz="2400" b="1" dirty="0"/>
              <a:t>independent variable </a:t>
            </a:r>
            <a:r>
              <a:rPr lang="en-GB" sz="2400" dirty="0"/>
              <a:t>is…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185180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84722" y="1326947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How do ships float?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CA0B74-CA49-4D98-8953-322200F6F901}"/>
              </a:ext>
            </a:extLst>
          </p:cNvPr>
          <p:cNvSpPr txBox="1"/>
          <p:nvPr/>
        </p:nvSpPr>
        <p:spPr>
          <a:xfrm>
            <a:off x="900752" y="2789417"/>
            <a:ext cx="10604311" cy="36009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/>
              <a:t>Prediction:</a:t>
            </a:r>
          </a:p>
          <a:p>
            <a:r>
              <a:rPr lang="en-GB" sz="2400" dirty="0"/>
              <a:t>I predict that…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I think this because… </a:t>
            </a:r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</p:txBody>
      </p:sp>
    </p:spTree>
    <p:extLst>
      <p:ext uri="{BB962C8B-B14F-4D97-AF65-F5344CB8AC3E}">
        <p14:creationId xmlns:p14="http://schemas.microsoft.com/office/powerpoint/2010/main" val="358016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84722" y="1066907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How do ships float?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8D3A36-BBD3-4030-87F0-BAC3DE92CD6C}"/>
              </a:ext>
            </a:extLst>
          </p:cNvPr>
          <p:cNvSpPr txBox="1"/>
          <p:nvPr/>
        </p:nvSpPr>
        <p:spPr>
          <a:xfrm>
            <a:off x="200024" y="2419461"/>
            <a:ext cx="633864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/>
              <a:t>Let’s set up our investigation!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3CF9A2B-F98C-49CD-8A33-CA8CBCE3DE2B}"/>
              </a:ext>
            </a:extLst>
          </p:cNvPr>
          <p:cNvSpPr txBox="1"/>
          <p:nvPr/>
        </p:nvSpPr>
        <p:spPr>
          <a:xfrm>
            <a:off x="415249" y="6013907"/>
            <a:ext cx="112891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FF0000"/>
                </a:solidFill>
              </a:rPr>
              <a:t>How will you make sure your investigation is fair?</a:t>
            </a:r>
            <a:endParaRPr lang="en-GB" sz="4000" b="1" dirty="0">
              <a:solidFill>
                <a:srgbClr val="FF0000"/>
              </a:solidFill>
            </a:endParaRPr>
          </a:p>
        </p:txBody>
      </p:sp>
      <p:pic>
        <p:nvPicPr>
          <p:cNvPr id="16" name="Picture 6" descr="Drops Of Water, Water, Liquid, Fresh">
            <a:extLst>
              <a:ext uri="{FF2B5EF4-FFF2-40B4-BE49-F238E27FC236}">
                <a16:creationId xmlns:a16="http://schemas.microsoft.com/office/drawing/2014/main" id="{9FDA0A93-07D0-46CC-85D7-3C7451E8D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507" y="3363463"/>
            <a:ext cx="2544675" cy="169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Bowl, Dish, Soup, Fruit, White, Empty">
            <a:extLst>
              <a:ext uri="{FF2B5EF4-FFF2-40B4-BE49-F238E27FC236}">
                <a16:creationId xmlns:a16="http://schemas.microsoft.com/office/drawing/2014/main" id="{48CC99B0-FEE4-4DD4-9F93-5DFB3EF89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09" y="4150387"/>
            <a:ext cx="1515668" cy="1389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Container, Empty, Bowl, Facility">
            <a:extLst>
              <a:ext uri="{FF2B5EF4-FFF2-40B4-BE49-F238E27FC236}">
                <a16:creationId xmlns:a16="http://schemas.microsoft.com/office/drawing/2014/main" id="{011C5011-E7CC-4166-9672-B433352ED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495" y="3320503"/>
            <a:ext cx="3029983" cy="2689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ron, Weight, Heavy, Kilogram, Kilo">
            <a:extLst>
              <a:ext uri="{FF2B5EF4-FFF2-40B4-BE49-F238E27FC236}">
                <a16:creationId xmlns:a16="http://schemas.microsoft.com/office/drawing/2014/main" id="{8D17FF1F-22F8-45AF-B00E-197BF433D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713" y="3693410"/>
            <a:ext cx="1009283" cy="67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ron, Weight, Heavy, Kilogram, Kilo">
            <a:extLst>
              <a:ext uri="{FF2B5EF4-FFF2-40B4-BE49-F238E27FC236}">
                <a16:creationId xmlns:a16="http://schemas.microsoft.com/office/drawing/2014/main" id="{A73C9298-24BC-4F8C-B833-F59D34139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264" y="4497377"/>
            <a:ext cx="1009283" cy="67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ron, Weight, Heavy, Kilogram, Kilo">
            <a:extLst>
              <a:ext uri="{FF2B5EF4-FFF2-40B4-BE49-F238E27FC236}">
                <a16:creationId xmlns:a16="http://schemas.microsoft.com/office/drawing/2014/main" id="{142113AC-302D-41ED-A238-2CCAF4B03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934" y="3849624"/>
            <a:ext cx="1009283" cy="67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943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BF0BCDAA-CE84-425C-85FC-E1AF67DB59DC}"/>
              </a:ext>
            </a:extLst>
          </p:cNvPr>
          <p:cNvSpPr txBox="1">
            <a:spLocks/>
          </p:cNvSpPr>
          <p:nvPr/>
        </p:nvSpPr>
        <p:spPr>
          <a:xfrm>
            <a:off x="200024" y="227409"/>
            <a:ext cx="8138757" cy="5641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u="sng" dirty="0"/>
              <a:t>LO: To carry out an investigation to answer a scientific question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7D5651-5E23-43B8-AB3E-6ED3AC543551}"/>
              </a:ext>
            </a:extLst>
          </p:cNvPr>
          <p:cNvSpPr txBox="1"/>
          <p:nvPr/>
        </p:nvSpPr>
        <p:spPr>
          <a:xfrm>
            <a:off x="2584722" y="1066907"/>
            <a:ext cx="7896759" cy="10772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/>
              <a:t>Investigation question:</a:t>
            </a:r>
          </a:p>
          <a:p>
            <a:pPr algn="ctr"/>
            <a:r>
              <a:rPr lang="en-GB" sz="3600" b="1" dirty="0">
                <a:solidFill>
                  <a:srgbClr val="FF0000"/>
                </a:solidFill>
              </a:rPr>
              <a:t>How do ships float?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E2B264-85EA-4492-8190-F6B346A6B07F}"/>
              </a:ext>
            </a:extLst>
          </p:cNvPr>
          <p:cNvSpPr txBox="1"/>
          <p:nvPr/>
        </p:nvSpPr>
        <p:spPr>
          <a:xfrm>
            <a:off x="341690" y="2419461"/>
            <a:ext cx="7997091" cy="403187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u="sng" dirty="0"/>
              <a:t>Conclusion:</a:t>
            </a:r>
          </a:p>
          <a:p>
            <a:r>
              <a:rPr lang="en-GB" sz="2400" dirty="0"/>
              <a:t>I observed that…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I think this happened because… </a:t>
            </a:r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  <a:p>
            <a:endParaRPr lang="en-GB" sz="2800" u="sng" dirty="0"/>
          </a:p>
        </p:txBody>
      </p:sp>
      <p:pic>
        <p:nvPicPr>
          <p:cNvPr id="10" name="Picture 6" descr="Elbe, Container Ship, Navigation">
            <a:extLst>
              <a:ext uri="{FF2B5EF4-FFF2-40B4-BE49-F238E27FC236}">
                <a16:creationId xmlns:a16="http://schemas.microsoft.com/office/drawing/2014/main" id="{0FB77CE2-E085-4970-9678-A5674FA81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4571" y="3075569"/>
            <a:ext cx="3285739" cy="2376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550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502696ABCEA54088489DD262BBD2BB" ma:contentTypeVersion="10" ma:contentTypeDescription="Create a new document." ma:contentTypeScope="" ma:versionID="f443186b7e1f3a81ebc2c411748fd16f">
  <xsd:schema xmlns:xsd="http://www.w3.org/2001/XMLSchema" xmlns:xs="http://www.w3.org/2001/XMLSchema" xmlns:p="http://schemas.microsoft.com/office/2006/metadata/properties" xmlns:ns3="fea490c2-6fe1-423b-8fd5-b293c4f1461b" targetNamespace="http://schemas.microsoft.com/office/2006/metadata/properties" ma:root="true" ma:fieldsID="9e72848f30d46c4e932b84b55081591b" ns3:_="">
    <xsd:import namespace="fea490c2-6fe1-423b-8fd5-b293c4f1461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a490c2-6fe1-423b-8fd5-b293c4f14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6CB713-EEFB-4154-91C9-09021B0D4F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C00ED0-BE1C-4568-8A50-F97B1AC36F30}">
  <ds:schemaRefs>
    <ds:schemaRef ds:uri="http://purl.org/dc/terms/"/>
    <ds:schemaRef ds:uri="http://purl.org/dc/elements/1.1/"/>
    <ds:schemaRef ds:uri="fea490c2-6fe1-423b-8fd5-b293c4f1461b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ABAEE2-8FAD-47BE-926B-DD327E0782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a490c2-6fe1-423b-8fd5-b293c4f146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326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LO: To carry out an investigation to answer a scientific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LO: To understand the history of steam ships</dc:title>
  <dc:creator>Nick Lark</dc:creator>
  <cp:lastModifiedBy>clare fielder</cp:lastModifiedBy>
  <cp:revision>10</cp:revision>
  <dcterms:created xsi:type="dcterms:W3CDTF">2020-05-03T18:08:17Z</dcterms:created>
  <dcterms:modified xsi:type="dcterms:W3CDTF">2020-05-28T21:03:13Z</dcterms:modified>
</cp:coreProperties>
</file>